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2" r:id="rId5"/>
    <p:sldId id="263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5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0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7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2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9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1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1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2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B078B-3BDA-45DA-A95E-A9F8A050075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4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jpascarell@mail.widner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Lab 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Labs should be completed </a:t>
            </a:r>
            <a:r>
              <a:rPr lang="en-US" i="1" dirty="0" smtClean="0"/>
              <a:t>the</a:t>
            </a:r>
            <a:r>
              <a:rPr lang="en-US" dirty="0" smtClean="0"/>
              <a:t> </a:t>
            </a:r>
            <a:r>
              <a:rPr lang="en-US" i="1" dirty="0" smtClean="0"/>
              <a:t>week they are assigned</a:t>
            </a:r>
            <a:r>
              <a:rPr lang="en-US" dirty="0" smtClean="0"/>
              <a:t>, but final due date for all labs is the </a:t>
            </a:r>
            <a:r>
              <a:rPr lang="en-US" b="1" u="sng" dirty="0" smtClean="0"/>
              <a:t>last day of class</a:t>
            </a:r>
            <a:endParaRPr lang="en-US" b="1" u="sng" dirty="0"/>
          </a:p>
          <a:p>
            <a:r>
              <a:rPr lang="en-US" dirty="0" smtClean="0"/>
              <a:t>To submit your lab, send an email to me at </a:t>
            </a:r>
            <a:r>
              <a:rPr lang="en-US" dirty="0" smtClean="0">
                <a:hlinkClick r:id="rId2"/>
              </a:rPr>
              <a:t>njpascarell@mail.widner.edu</a:t>
            </a:r>
            <a:r>
              <a:rPr lang="en-US" dirty="0" smtClean="0"/>
              <a:t> with the JCL data set required to run your program(s)</a:t>
            </a:r>
          </a:p>
          <a:p>
            <a:pPr lvl="1"/>
            <a:r>
              <a:rPr lang="en-US" dirty="0" smtClean="0"/>
              <a:t>LAB 1C </a:t>
            </a:r>
            <a:r>
              <a:rPr lang="en-US" dirty="0"/>
              <a:t>e</a:t>
            </a:r>
            <a:r>
              <a:rPr lang="en-US" dirty="0" smtClean="0"/>
              <a:t>xample: </a:t>
            </a:r>
          </a:p>
          <a:p>
            <a:pPr marL="857250" lvl="2" indent="0">
              <a:buNone/>
            </a:pPr>
            <a:r>
              <a:rPr lang="en-US" b="1" dirty="0" smtClean="0"/>
              <a:t>Subject: </a:t>
            </a:r>
            <a:r>
              <a:rPr lang="en-US" dirty="0" smtClean="0"/>
              <a:t>Lab 1C</a:t>
            </a:r>
          </a:p>
          <a:p>
            <a:pPr marL="857250" lvl="2" indent="0">
              <a:buNone/>
            </a:pPr>
            <a:r>
              <a:rPr lang="en-US" dirty="0" smtClean="0"/>
              <a:t>My lab 1C JCL: KC02124.HELLO.JCL(FIRST)</a:t>
            </a:r>
          </a:p>
        </p:txBody>
      </p:sp>
    </p:spTree>
    <p:extLst>
      <p:ext uri="{BB962C8B-B14F-4D97-AF65-F5344CB8AC3E}">
        <p14:creationId xmlns:p14="http://schemas.microsoft.com/office/powerpoint/2010/main" val="32143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Syllabus </a:t>
            </a:r>
            <a:r>
              <a:rPr lang="en-US" dirty="0" smtClean="0"/>
              <a:t>review </a:t>
            </a:r>
            <a:r>
              <a:rPr lang="en-US" dirty="0"/>
              <a:t>and </a:t>
            </a:r>
            <a:r>
              <a:rPr lang="en-US" dirty="0" smtClean="0"/>
              <a:t>exam </a:t>
            </a:r>
            <a:r>
              <a:rPr lang="en-US" dirty="0"/>
              <a:t>1 </a:t>
            </a:r>
            <a:r>
              <a:rPr lang="en-US" dirty="0" smtClean="0"/>
              <a:t>prep</a:t>
            </a:r>
          </a:p>
          <a:p>
            <a:r>
              <a:rPr lang="en-US" dirty="0" smtClean="0"/>
              <a:t>Quick review of last week’s lecture / lab</a:t>
            </a:r>
          </a:p>
          <a:p>
            <a:r>
              <a:rPr lang="en-US" dirty="0" smtClean="0"/>
              <a:t>Lecture 5: Working with Data</a:t>
            </a:r>
          </a:p>
          <a:p>
            <a:r>
              <a:rPr lang="en-US" dirty="0" smtClean="0"/>
              <a:t>Intro LAB2 part B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620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1 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Question guidelines:</a:t>
            </a:r>
          </a:p>
          <a:p>
            <a:pPr lvl="1"/>
            <a:r>
              <a:rPr lang="en-US" dirty="0" smtClean="0"/>
              <a:t>Not “multiple guess”, rather…</a:t>
            </a:r>
          </a:p>
          <a:p>
            <a:pPr lvl="1"/>
            <a:r>
              <a:rPr lang="en-US" dirty="0" smtClean="0"/>
              <a:t>Demonstrate understanding of key concepts</a:t>
            </a:r>
          </a:p>
          <a:p>
            <a:r>
              <a:rPr lang="en-US" dirty="0" smtClean="0"/>
              <a:t>15 – 20 questions</a:t>
            </a:r>
          </a:p>
          <a:p>
            <a:r>
              <a:rPr lang="en-US" dirty="0" smtClean="0"/>
              <a:t>Covers lectures 1 through 4</a:t>
            </a:r>
          </a:p>
          <a:p>
            <a:pPr lvl="1"/>
            <a:r>
              <a:rPr lang="en-US" dirty="0" smtClean="0"/>
              <a:t>Introduction to Large Scale Computing</a:t>
            </a:r>
          </a:p>
          <a:p>
            <a:pPr lvl="1"/>
            <a:r>
              <a:rPr lang="en-US" dirty="0" smtClean="0"/>
              <a:t>Using TSO and ISPF</a:t>
            </a:r>
          </a:p>
          <a:p>
            <a:pPr lvl="1"/>
            <a:r>
              <a:rPr lang="en-US" dirty="0" smtClean="0"/>
              <a:t>JCL and executing programs on the mainframe</a:t>
            </a:r>
          </a:p>
          <a:p>
            <a:pPr lvl="1"/>
            <a:r>
              <a:rPr lang="en-US" dirty="0" smtClean="0"/>
              <a:t>Introduction to COBOL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206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1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“Large Scale” or “Enterprise” computing </a:t>
            </a:r>
          </a:p>
          <a:p>
            <a:r>
              <a:rPr lang="en-US" dirty="0"/>
              <a:t>TSO / </a:t>
            </a:r>
            <a:r>
              <a:rPr lang="en-US" dirty="0" smtClean="0"/>
              <a:t>ISPF</a:t>
            </a:r>
          </a:p>
          <a:p>
            <a:r>
              <a:rPr lang="en-US" dirty="0" smtClean="0"/>
              <a:t>Data sets </a:t>
            </a:r>
          </a:p>
          <a:p>
            <a:r>
              <a:rPr lang="en-US" dirty="0" smtClean="0"/>
              <a:t>Batch vs. online execution of a program</a:t>
            </a:r>
          </a:p>
          <a:p>
            <a:r>
              <a:rPr lang="en-US" dirty="0" smtClean="0"/>
              <a:t>Developing programs on the mainframe</a:t>
            </a:r>
          </a:p>
          <a:p>
            <a:r>
              <a:rPr lang="en-US" dirty="0" smtClean="0"/>
              <a:t>JCL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2561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1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describe data in COBOL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PIC S9(7)V99 </a:t>
            </a:r>
          </a:p>
          <a:p>
            <a:r>
              <a:rPr lang="en-US" dirty="0" smtClean="0"/>
              <a:t>COBOL syntax</a:t>
            </a:r>
          </a:p>
          <a:p>
            <a:r>
              <a:rPr lang="en-US" dirty="0" smtClean="0"/>
              <a:t>Data structures in COBOL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8100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 -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Creating programs on the mainframe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JCL</a:t>
            </a:r>
            <a:r>
              <a:rPr lang="en-US" dirty="0"/>
              <a:t> – simple macro language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COBOL</a:t>
            </a:r>
            <a:r>
              <a:rPr lang="en-US" dirty="0"/>
              <a:t> – programming language 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LOAD</a:t>
            </a:r>
            <a:r>
              <a:rPr lang="en-US" dirty="0"/>
              <a:t> – executable created from </a:t>
            </a:r>
            <a:r>
              <a:rPr lang="en-US" dirty="0" smtClean="0"/>
              <a:t>compilation</a:t>
            </a:r>
          </a:p>
          <a:p>
            <a:r>
              <a:rPr lang="en-US" dirty="0" smtClean="0"/>
              <a:t>COBOL programming language</a:t>
            </a:r>
          </a:p>
          <a:p>
            <a:pPr lvl="1"/>
            <a:r>
              <a:rPr lang="en-US" dirty="0" smtClean="0"/>
              <a:t>Written and read like English (self-documenting)</a:t>
            </a:r>
          </a:p>
          <a:p>
            <a:pPr lvl="1"/>
            <a:r>
              <a:rPr lang="en-US" dirty="0" smtClean="0"/>
              <a:t>Structure – A and B margins</a:t>
            </a:r>
          </a:p>
          <a:p>
            <a:pPr lvl="1"/>
            <a:r>
              <a:rPr lang="en-US" dirty="0" smtClean="0"/>
              <a:t>Defining data – the “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PIC</a:t>
            </a:r>
            <a:r>
              <a:rPr lang="en-US" dirty="0" smtClean="0"/>
              <a:t>” statement</a:t>
            </a:r>
          </a:p>
          <a:p>
            <a:pPr lvl="1"/>
            <a:r>
              <a:rPr lang="en-US" dirty="0" smtClean="0"/>
              <a:t>Divisions, sections, paragraphs, sentences, and statements</a:t>
            </a:r>
          </a:p>
          <a:p>
            <a:pPr lvl="1"/>
            <a:r>
              <a:rPr lang="en-US" dirty="0" smtClean="0"/>
              <a:t>Arithmetic –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SUBTRACT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COMPUTE</a:t>
            </a:r>
            <a:r>
              <a:rPr lang="en-US" dirty="0" smtClean="0"/>
              <a:t>, etc.</a:t>
            </a:r>
          </a:p>
          <a:p>
            <a:pPr lvl="1"/>
            <a:r>
              <a:rPr lang="en-US" dirty="0" smtClean="0"/>
              <a:t>Conditional – the IF statement</a:t>
            </a:r>
          </a:p>
          <a:p>
            <a:pPr lvl="1"/>
            <a:r>
              <a:rPr lang="en-US" dirty="0" smtClean="0"/>
              <a:t>Iteration –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PERFORM</a:t>
            </a:r>
            <a:r>
              <a:rPr lang="en-US" dirty="0" smtClean="0"/>
              <a:t> statement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DISPLAY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ACCEPT</a:t>
            </a:r>
            <a:r>
              <a:rPr lang="en-US" dirty="0" smtClean="0"/>
              <a:t> statements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7053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 – LAB2A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 program</a:t>
            </a:r>
          </a:p>
          <a:p>
            <a:pPr lvl="1"/>
            <a:r>
              <a:rPr lang="en-US" dirty="0" smtClean="0"/>
              <a:t>Perform the following in a loop 10 times:</a:t>
            </a:r>
          </a:p>
          <a:p>
            <a:pPr lvl="2"/>
            <a:r>
              <a:rPr lang="en-US" dirty="0" smtClean="0"/>
              <a:t>Accept a name and number from the user</a:t>
            </a:r>
          </a:p>
          <a:p>
            <a:pPr lvl="2"/>
            <a:r>
              <a:rPr lang="en-US" dirty="0" smtClean="0"/>
              <a:t>Add one to the number</a:t>
            </a:r>
          </a:p>
          <a:p>
            <a:pPr lvl="2"/>
            <a:r>
              <a:rPr lang="en-US" dirty="0" smtClean="0"/>
              <a:t>Display the name and number back to the screen</a:t>
            </a:r>
          </a:p>
          <a:p>
            <a:pPr lvl="2"/>
            <a:endParaRPr lang="en-US" dirty="0"/>
          </a:p>
          <a:p>
            <a:r>
              <a:rPr lang="en-US" dirty="0" smtClean="0"/>
              <a:t>See the </a:t>
            </a:r>
            <a:r>
              <a:rPr lang="en-US" i="1" dirty="0" smtClean="0"/>
              <a:t>hints </a:t>
            </a:r>
            <a:r>
              <a:rPr lang="en-US" dirty="0" smtClean="0"/>
              <a:t>added for LAB2A on the wiki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336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307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Reminder: Lab Submissions</vt:lpstr>
      <vt:lpstr>Today’s Agenda</vt:lpstr>
      <vt:lpstr>Exam 1 Prep</vt:lpstr>
      <vt:lpstr>Exam 1 Topics</vt:lpstr>
      <vt:lpstr>Exam 1 Topics</vt:lpstr>
      <vt:lpstr>Quick Review - Lecture</vt:lpstr>
      <vt:lpstr>Quick Review – LAB2A</vt:lpstr>
    </vt:vector>
  </TitlesOfParts>
  <Company>JPMorgan Chase &amp;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Submissions</dc:title>
  <dc:creator>Pascarell, Noah J</dc:creator>
  <cp:lastModifiedBy>Pascarell, Noah J</cp:lastModifiedBy>
  <cp:revision>9</cp:revision>
  <dcterms:created xsi:type="dcterms:W3CDTF">2016-09-20T13:10:35Z</dcterms:created>
  <dcterms:modified xsi:type="dcterms:W3CDTF">2016-09-27T19:53:21Z</dcterms:modified>
</cp:coreProperties>
</file>